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75" r:id="rId3"/>
    <p:sldId id="263" r:id="rId4"/>
    <p:sldId id="269" r:id="rId5"/>
    <p:sldId id="271" r:id="rId6"/>
    <p:sldId id="272" r:id="rId7"/>
    <p:sldId id="277" r:id="rId8"/>
    <p:sldId id="273"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4/19/2020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534400" cy="609600"/>
          </a:xfrm>
        </p:spPr>
        <p:txBody>
          <a:bodyPr>
            <a:normAutofit/>
          </a:bodyPr>
          <a:lstStyle/>
          <a:p>
            <a:pPr marL="457200" marR="0" lvl="1" algn="l" rtl="0">
              <a:spcBef>
                <a:spcPts val="325"/>
              </a:spcBef>
              <a:spcAft>
                <a:spcPts val="0"/>
              </a:spcAft>
              <a:buClr>
                <a:srgbClr val="000080"/>
              </a:buClr>
              <a:buSzPts val="1400"/>
              <a:tabLst>
                <a:tab pos="382270" algn="l"/>
              </a:tabLst>
            </a:pPr>
            <a:r>
              <a:rPr lang="en-US" sz="3200" b="1" kern="0" dirty="0" smtClean="0">
                <a:solidFill>
                  <a:srgbClr val="0070C0"/>
                </a:solidFill>
                <a:effectLst/>
                <a:latin typeface="Times New Roman"/>
                <a:ea typeface="Times New Roman"/>
              </a:rPr>
              <a:t>3. Chemical production</a:t>
            </a:r>
            <a:r>
              <a:rPr lang="en-US" sz="3200" b="1" spc="-50" dirty="0" smtClean="0">
                <a:solidFill>
                  <a:srgbClr val="0070C0"/>
                </a:solidFill>
                <a:latin typeface="Times New Roman"/>
                <a:ea typeface="Times New Roman"/>
              </a:rPr>
              <a:t> </a:t>
            </a:r>
            <a:r>
              <a:rPr lang="en-US" sz="3200" b="1" kern="0" dirty="0" smtClean="0">
                <a:solidFill>
                  <a:srgbClr val="0070C0"/>
                </a:solidFill>
                <a:effectLst/>
                <a:latin typeface="Times New Roman"/>
                <a:ea typeface="Times New Roman"/>
              </a:rPr>
              <a:t>methods</a:t>
            </a:r>
            <a:endParaRPr lang="en-US" sz="3200" b="1" kern="0" dirty="0">
              <a:solidFill>
                <a:srgbClr val="0070C0"/>
              </a:solidFill>
              <a:effectLst/>
              <a:latin typeface="Times New Roman"/>
              <a:ea typeface="Times New Roman"/>
            </a:endParaRPr>
          </a:p>
        </p:txBody>
      </p:sp>
      <p:sp>
        <p:nvSpPr>
          <p:cNvPr id="3" name="Content Placeholder 2"/>
          <p:cNvSpPr>
            <a:spLocks noGrp="1"/>
          </p:cNvSpPr>
          <p:nvPr>
            <p:ph idx="1"/>
          </p:nvPr>
        </p:nvSpPr>
        <p:spPr>
          <a:xfrm>
            <a:off x="228600" y="1066800"/>
            <a:ext cx="8686800" cy="5410200"/>
          </a:xfrm>
        </p:spPr>
        <p:txBody>
          <a:bodyPr>
            <a:noAutofit/>
          </a:bodyPr>
          <a:lstStyle/>
          <a:p>
            <a:pPr algn="just"/>
            <a:r>
              <a:rPr lang="en-IN" sz="2400" b="1" dirty="0" smtClean="0">
                <a:solidFill>
                  <a:srgbClr val="FF0000"/>
                </a:solidFill>
                <a:latin typeface="Times New Roman" pitchFamily="18" charset="0"/>
                <a:cs typeface="Times New Roman" pitchFamily="18" charset="0"/>
              </a:rPr>
              <a:t>Chemical </a:t>
            </a:r>
            <a:r>
              <a:rPr lang="en-IN" sz="2400" b="1" dirty="0">
                <a:solidFill>
                  <a:srgbClr val="FF0000"/>
                </a:solidFill>
                <a:latin typeface="Times New Roman" pitchFamily="18" charset="0"/>
                <a:cs typeface="Times New Roman" pitchFamily="18" charset="0"/>
              </a:rPr>
              <a:t>reduction </a:t>
            </a:r>
            <a:r>
              <a:rPr lang="en-IN" sz="2400" dirty="0">
                <a:latin typeface="Times New Roman" pitchFamily="18" charset="0"/>
                <a:cs typeface="Times New Roman" pitchFamily="18" charset="0"/>
              </a:rPr>
              <a:t>includes a variety of chemical reactions by which </a:t>
            </a:r>
            <a:r>
              <a:rPr lang="en-IN" sz="2400" dirty="0" smtClean="0">
                <a:latin typeface="Times New Roman" pitchFamily="18" charset="0"/>
                <a:cs typeface="Times New Roman" pitchFamily="18" charset="0"/>
              </a:rPr>
              <a:t>metallic compounds </a:t>
            </a:r>
            <a:r>
              <a:rPr lang="en-IN" sz="2400" dirty="0">
                <a:latin typeface="Times New Roman" pitchFamily="18" charset="0"/>
                <a:cs typeface="Times New Roman" pitchFamily="18" charset="0"/>
              </a:rPr>
              <a:t>are reduced to </a:t>
            </a:r>
            <a:r>
              <a:rPr lang="en-IN" sz="2400" dirty="0" smtClean="0">
                <a:latin typeface="Times New Roman" pitchFamily="18" charset="0"/>
                <a:cs typeface="Times New Roman" pitchFamily="18" charset="0"/>
              </a:rPr>
              <a:t>elemental metal </a:t>
            </a:r>
            <a:r>
              <a:rPr lang="en-IN" sz="2400" dirty="0">
                <a:latin typeface="Times New Roman" pitchFamily="18" charset="0"/>
                <a:cs typeface="Times New Roman" pitchFamily="18" charset="0"/>
              </a:rPr>
              <a:t>powders</a:t>
            </a:r>
            <a:r>
              <a:rPr lang="en-IN" sz="2400" dirty="0" smtClean="0">
                <a:latin typeface="Times New Roman" pitchFamily="18" charset="0"/>
                <a:cs typeface="Times New Roman" pitchFamily="18" charset="0"/>
              </a:rPr>
              <a:t>. A common </a:t>
            </a:r>
            <a:r>
              <a:rPr lang="en-IN" sz="2400" dirty="0">
                <a:latin typeface="Times New Roman" pitchFamily="18" charset="0"/>
                <a:cs typeface="Times New Roman" pitchFamily="18" charset="0"/>
              </a:rPr>
              <a:t>process involves </a:t>
            </a:r>
            <a:r>
              <a:rPr lang="en-IN" sz="2400" dirty="0" smtClean="0">
                <a:latin typeface="Times New Roman" pitchFamily="18" charset="0"/>
                <a:cs typeface="Times New Roman" pitchFamily="18" charset="0"/>
              </a:rPr>
              <a:t>liberation of </a:t>
            </a:r>
            <a:r>
              <a:rPr lang="en-IN" sz="2400" dirty="0">
                <a:latin typeface="Times New Roman" pitchFamily="18" charset="0"/>
                <a:cs typeface="Times New Roman" pitchFamily="18" charset="0"/>
              </a:rPr>
              <a:t>metals from their oxides by use of reducing agents such </a:t>
            </a:r>
            <a:r>
              <a:rPr lang="en-IN" sz="2400" dirty="0" smtClean="0">
                <a:latin typeface="Times New Roman" pitchFamily="18" charset="0"/>
                <a:cs typeface="Times New Roman" pitchFamily="18" charset="0"/>
              </a:rPr>
              <a:t>as hydrogen </a:t>
            </a:r>
            <a:r>
              <a:rPr lang="en-IN" sz="2400" dirty="0">
                <a:latin typeface="Times New Roman" pitchFamily="18" charset="0"/>
                <a:cs typeface="Times New Roman" pitchFamily="18" charset="0"/>
              </a:rPr>
              <a:t>or carbon monoxide.</a:t>
            </a:r>
          </a:p>
          <a:p>
            <a:pPr algn="just"/>
            <a:r>
              <a:rPr lang="en-IN" sz="2400" dirty="0">
                <a:latin typeface="Times New Roman" pitchFamily="18" charset="0"/>
                <a:cs typeface="Times New Roman" pitchFamily="18" charset="0"/>
              </a:rPr>
              <a:t>The reducing agent is made to combine with the oxygen in the compound to free </a:t>
            </a:r>
            <a:r>
              <a:rPr lang="en-IN" sz="2400" dirty="0" smtClean="0">
                <a:latin typeface="Times New Roman" pitchFamily="18" charset="0"/>
                <a:cs typeface="Times New Roman" pitchFamily="18" charset="0"/>
              </a:rPr>
              <a:t>the metallic </a:t>
            </a:r>
            <a:r>
              <a:rPr lang="en-IN" sz="2400" dirty="0">
                <a:latin typeface="Times New Roman" pitchFamily="18" charset="0"/>
                <a:cs typeface="Times New Roman" pitchFamily="18" charset="0"/>
              </a:rPr>
              <a:t>element. This approach is used to produce powders of iron, tungsten, and copper.</a:t>
            </a:r>
          </a:p>
          <a:p>
            <a:pPr algn="just"/>
            <a:r>
              <a:rPr lang="en-IN" sz="2400" dirty="0">
                <a:latin typeface="Times New Roman" pitchFamily="18" charset="0"/>
                <a:cs typeface="Times New Roman" pitchFamily="18" charset="0"/>
              </a:rPr>
              <a:t>Another chemical process for iron powders involves the decomposition of iron </a:t>
            </a:r>
            <a:r>
              <a:rPr lang="en-IN" sz="2400" dirty="0" err="1" smtClean="0">
                <a:latin typeface="Times New Roman" pitchFamily="18" charset="0"/>
                <a:cs typeface="Times New Roman" pitchFamily="18" charset="0"/>
              </a:rPr>
              <a:t>pentacarbonyl</a:t>
            </a:r>
            <a:r>
              <a:rPr lang="en-IN" sz="2400" dirty="0" smtClean="0">
                <a:latin typeface="Times New Roman" pitchFamily="18" charset="0"/>
                <a:cs typeface="Times New Roman" pitchFamily="18" charset="0"/>
              </a:rPr>
              <a:t> (Fe(Co)5</a:t>
            </a:r>
            <a:r>
              <a:rPr lang="en-IN" sz="2400" dirty="0">
                <a:latin typeface="Times New Roman" pitchFamily="18" charset="0"/>
                <a:cs typeface="Times New Roman" pitchFamily="18" charset="0"/>
              </a:rPr>
              <a:t>) to produce spherical particles of high purity. Powders produced by </a:t>
            </a:r>
            <a:r>
              <a:rPr lang="en-IN" sz="2400" dirty="0" smtClean="0">
                <a:latin typeface="Times New Roman" pitchFamily="18" charset="0"/>
                <a:cs typeface="Times New Roman" pitchFamily="18" charset="0"/>
              </a:rPr>
              <a:t>this method </a:t>
            </a:r>
            <a:r>
              <a:rPr lang="en-IN" sz="2400" dirty="0">
                <a:latin typeface="Times New Roman" pitchFamily="18" charset="0"/>
                <a:cs typeface="Times New Roman" pitchFamily="18" charset="0"/>
              </a:rPr>
              <a:t>are illustrated in the photomicrograph of Figure </a:t>
            </a:r>
            <a:r>
              <a:rPr lang="en-IN" sz="2400" dirty="0" smtClean="0">
                <a:latin typeface="Times New Roman" pitchFamily="18" charset="0"/>
                <a:cs typeface="Times New Roman" pitchFamily="18" charset="0"/>
              </a:rPr>
              <a:t>below.</a:t>
            </a:r>
          </a:p>
        </p:txBody>
      </p:sp>
    </p:spTree>
    <p:extLst>
      <p:ext uri="{BB962C8B-B14F-4D97-AF65-F5344CB8AC3E}">
        <p14:creationId xmlns:p14="http://schemas.microsoft.com/office/powerpoint/2010/main" val="195404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609600"/>
            <a:ext cx="8153400" cy="5516563"/>
          </a:xfrm>
        </p:spPr>
        <p:txBody>
          <a:bodyPr>
            <a:normAutofit/>
          </a:bodyPr>
          <a:lstStyle/>
          <a:p>
            <a:pPr lvl="0" algn="just"/>
            <a:r>
              <a:rPr lang="en-US" sz="2400" dirty="0">
                <a:solidFill>
                  <a:prstClr val="black"/>
                </a:solidFill>
                <a:latin typeface="Times New Roman" pitchFamily="18" charset="0"/>
                <a:cs typeface="Times New Roman" pitchFamily="18" charset="0"/>
              </a:rPr>
              <a:t>General principles of the reduction of metals oxides by hydrogen include the following:</a:t>
            </a:r>
          </a:p>
          <a:p>
            <a:pPr marL="0" lvl="0" indent="0" algn="just">
              <a:buNone/>
            </a:pPr>
            <a:r>
              <a:rPr lang="en-US" sz="2400" dirty="0">
                <a:solidFill>
                  <a:prstClr val="black"/>
                </a:solidFill>
                <a:latin typeface="Times New Roman" pitchFamily="18" charset="0"/>
                <a:cs typeface="Times New Roman" pitchFamily="18" charset="0"/>
              </a:rPr>
              <a:t>1. A higher temperature and longer reduction time results in a formation of larger particles with a smaller specific surface and a lower content of residual oxygen. Sintering of powder material may occur.</a:t>
            </a:r>
          </a:p>
          <a:p>
            <a:pPr marL="0" lvl="0" indent="0" algn="just">
              <a:buNone/>
            </a:pPr>
            <a:r>
              <a:rPr lang="en-US" sz="2400" dirty="0">
                <a:solidFill>
                  <a:prstClr val="black"/>
                </a:solidFill>
                <a:latin typeface="Times New Roman" pitchFamily="18" charset="0"/>
                <a:cs typeface="Times New Roman" pitchFamily="18" charset="0"/>
              </a:rPr>
              <a:t>2. A lower temperature and shorter reduction time results in a formation of small particles with a larger specific surface and a higher content of residual oxygen. A formation of pyrophoric powder may occur.</a:t>
            </a:r>
          </a:p>
          <a:p>
            <a:pPr marL="0" lvl="0" indent="0" algn="just">
              <a:buNone/>
            </a:pPr>
            <a:r>
              <a:rPr lang="en-US" sz="2400" dirty="0">
                <a:solidFill>
                  <a:prstClr val="black"/>
                </a:solidFill>
                <a:latin typeface="Times New Roman" pitchFamily="18" charset="0"/>
                <a:cs typeface="Times New Roman" pitchFamily="18" charset="0"/>
              </a:rPr>
              <a:t>3. A high hydrogen flow rate with a low dew-point results in high reduction rate, low content of residual oxygen and preventing re-oxidation of reduced powder during cooling-down.</a:t>
            </a:r>
          </a:p>
          <a:p>
            <a:pPr marL="0" indent="0">
              <a:buNone/>
            </a:pPr>
            <a:endParaRPr lang="en-US" sz="2400" dirty="0"/>
          </a:p>
        </p:txBody>
      </p:sp>
    </p:spTree>
    <p:extLst>
      <p:ext uri="{BB962C8B-B14F-4D97-AF65-F5344CB8AC3E}">
        <p14:creationId xmlns:p14="http://schemas.microsoft.com/office/powerpoint/2010/main" val="389538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Autofit/>
          </a:bodyPr>
          <a:lstStyle/>
          <a:p>
            <a:r>
              <a:rPr lang="en-IN" sz="2000" dirty="0" smtClean="0">
                <a:solidFill>
                  <a:schemeClr val="accent1"/>
                </a:solidFill>
                <a:latin typeface="Times New Roman" pitchFamily="18" charset="0"/>
                <a:cs typeface="Times New Roman" pitchFamily="18" charset="0"/>
              </a:rPr>
              <a:t>Figure </a:t>
            </a:r>
            <a:r>
              <a:rPr lang="en-IN" sz="2000" dirty="0" smtClean="0">
                <a:solidFill>
                  <a:schemeClr val="accent1"/>
                </a:solidFill>
                <a:latin typeface="Times New Roman" pitchFamily="18" charset="0"/>
                <a:cs typeface="Times New Roman" pitchFamily="18" charset="0"/>
              </a:rPr>
              <a:t>(1)</a:t>
            </a:r>
            <a:r>
              <a:rPr lang="en-IN" sz="2000" dirty="0" smtClean="0">
                <a:solidFill>
                  <a:schemeClr val="accent1"/>
                </a:solidFill>
                <a:latin typeface="Times New Roman" pitchFamily="18" charset="0"/>
                <a:cs typeface="Times New Roman" pitchFamily="18" charset="0"/>
              </a:rPr>
              <a:t>: </a:t>
            </a:r>
            <a:r>
              <a:rPr lang="en-IN" sz="2000" dirty="0" smtClean="0">
                <a:solidFill>
                  <a:schemeClr val="accent1"/>
                </a:solidFill>
                <a:latin typeface="Times New Roman" pitchFamily="18" charset="0"/>
                <a:cs typeface="Times New Roman" pitchFamily="18" charset="0"/>
              </a:rPr>
              <a:t>Iron powders </a:t>
            </a:r>
            <a:r>
              <a:rPr lang="en-IN" sz="2000" dirty="0">
                <a:solidFill>
                  <a:schemeClr val="accent1"/>
                </a:solidFill>
                <a:latin typeface="Times New Roman" pitchFamily="18" charset="0"/>
                <a:cs typeface="Times New Roman" pitchFamily="18" charset="0"/>
              </a:rPr>
              <a:t>produced </a:t>
            </a:r>
            <a:r>
              <a:rPr lang="en-IN" sz="2000" dirty="0" smtClean="0">
                <a:solidFill>
                  <a:schemeClr val="accent1"/>
                </a:solidFill>
                <a:latin typeface="Times New Roman" pitchFamily="18" charset="0"/>
                <a:cs typeface="Times New Roman" pitchFamily="18" charset="0"/>
              </a:rPr>
              <a:t>by decomposition </a:t>
            </a:r>
            <a:r>
              <a:rPr lang="en-IN" sz="2000" dirty="0">
                <a:solidFill>
                  <a:schemeClr val="accent1"/>
                </a:solidFill>
                <a:latin typeface="Times New Roman" pitchFamily="18" charset="0"/>
                <a:cs typeface="Times New Roman" pitchFamily="18" charset="0"/>
              </a:rPr>
              <a:t>of </a:t>
            </a:r>
            <a:r>
              <a:rPr lang="en-IN" sz="2000" dirty="0" smtClean="0">
                <a:solidFill>
                  <a:schemeClr val="accent1"/>
                </a:solidFill>
                <a:latin typeface="Times New Roman" pitchFamily="18" charset="0"/>
                <a:cs typeface="Times New Roman" pitchFamily="18" charset="0"/>
              </a:rPr>
              <a:t>iron </a:t>
            </a:r>
            <a:r>
              <a:rPr lang="en-IN" sz="2000" dirty="0" err="1" smtClean="0">
                <a:solidFill>
                  <a:schemeClr val="accent1"/>
                </a:solidFill>
                <a:latin typeface="Times New Roman" pitchFamily="18" charset="0"/>
                <a:cs typeface="Times New Roman" pitchFamily="18" charset="0"/>
              </a:rPr>
              <a:t>pentacarbonyl</a:t>
            </a:r>
            <a:r>
              <a:rPr lang="en-IN" sz="2000" dirty="0">
                <a:solidFill>
                  <a:schemeClr val="accent1"/>
                </a:solidFill>
                <a:latin typeface="Times New Roman" pitchFamily="18" charset="0"/>
                <a:cs typeface="Times New Roman" pitchFamily="18" charset="0"/>
              </a:rPr>
              <a:t>; </a:t>
            </a:r>
            <a:r>
              <a:rPr lang="en-IN" sz="2000" dirty="0" smtClean="0">
                <a:solidFill>
                  <a:schemeClr val="accent1"/>
                </a:solidFill>
                <a:latin typeface="Times New Roman" pitchFamily="18" charset="0"/>
                <a:cs typeface="Times New Roman" pitchFamily="18" charset="0"/>
              </a:rPr>
              <a:t>particle sizes </a:t>
            </a:r>
            <a:r>
              <a:rPr lang="en-IN" sz="2000" dirty="0">
                <a:solidFill>
                  <a:schemeClr val="accent1"/>
                </a:solidFill>
                <a:latin typeface="Times New Roman" pitchFamily="18" charset="0"/>
                <a:cs typeface="Times New Roman" pitchFamily="18" charset="0"/>
              </a:rPr>
              <a:t>range from </a:t>
            </a:r>
            <a:r>
              <a:rPr lang="en-IN" sz="2000" dirty="0" smtClean="0">
                <a:solidFill>
                  <a:schemeClr val="accent1"/>
                </a:solidFill>
                <a:latin typeface="Times New Roman" pitchFamily="18" charset="0"/>
                <a:cs typeface="Times New Roman" pitchFamily="18" charset="0"/>
              </a:rPr>
              <a:t>about 0.25 </a:t>
            </a:r>
            <a:r>
              <a:rPr lang="en-IN" sz="2000" dirty="0">
                <a:solidFill>
                  <a:schemeClr val="accent1"/>
                </a:solidFill>
                <a:latin typeface="Times New Roman" pitchFamily="18" charset="0"/>
                <a:cs typeface="Times New Roman" pitchFamily="18" charset="0"/>
              </a:rPr>
              <a:t>to 3.0 mm (</a:t>
            </a:r>
            <a:r>
              <a:rPr lang="en-IN" sz="2000" dirty="0" smtClean="0">
                <a:solidFill>
                  <a:schemeClr val="accent1"/>
                </a:solidFill>
                <a:latin typeface="Times New Roman" pitchFamily="18" charset="0"/>
                <a:cs typeface="Times New Roman" pitchFamily="18" charset="0"/>
              </a:rPr>
              <a:t>10–125 m-in</a:t>
            </a:r>
            <a:r>
              <a:rPr lang="en-IN" sz="2000" dirty="0">
                <a:solidFill>
                  <a:schemeClr val="accent1"/>
                </a:solidFill>
                <a:latin typeface="Times New Roman" pitchFamily="18" charset="0"/>
                <a:cs typeface="Times New Roman" pitchFamily="18" charset="0"/>
              </a:rPr>
              <a:t>). (Photo courtesy </a:t>
            </a:r>
            <a:r>
              <a:rPr lang="en-IN" sz="2000" dirty="0" smtClean="0">
                <a:solidFill>
                  <a:schemeClr val="accent1"/>
                </a:solidFill>
                <a:latin typeface="Times New Roman" pitchFamily="18" charset="0"/>
                <a:cs typeface="Times New Roman" pitchFamily="18" charset="0"/>
              </a:rPr>
              <a:t>of GAF Chemicals Corporation</a:t>
            </a:r>
            <a:r>
              <a:rPr lang="en-IN" sz="2000" dirty="0">
                <a:solidFill>
                  <a:schemeClr val="accent1"/>
                </a:solidFill>
                <a:latin typeface="Times New Roman" pitchFamily="18" charset="0"/>
                <a:cs typeface="Times New Roman" pitchFamily="18" charset="0"/>
              </a:rPr>
              <a:t>, </a:t>
            </a:r>
            <a:r>
              <a:rPr lang="en-IN" sz="2000" dirty="0" smtClean="0">
                <a:solidFill>
                  <a:schemeClr val="accent1"/>
                </a:solidFill>
                <a:latin typeface="Times New Roman" pitchFamily="18" charset="0"/>
                <a:cs typeface="Times New Roman" pitchFamily="18" charset="0"/>
              </a:rPr>
              <a:t>Advanced Materials </a:t>
            </a:r>
            <a:r>
              <a:rPr lang="en-IN" sz="2000" dirty="0">
                <a:solidFill>
                  <a:schemeClr val="accent1"/>
                </a:solidFill>
                <a:latin typeface="Times New Roman" pitchFamily="18" charset="0"/>
                <a:cs typeface="Times New Roman" pitchFamily="18" charset="0"/>
              </a:rPr>
              <a:t>Division.)</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752600"/>
            <a:ext cx="7772400" cy="452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7958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304800"/>
            <a:ext cx="8305800" cy="6019800"/>
          </a:xfrm>
        </p:spPr>
        <p:txBody>
          <a:bodyPr>
            <a:normAutofit fontScale="70000" lnSpcReduction="20000"/>
          </a:bodyPr>
          <a:lstStyle/>
          <a:p>
            <a:pPr marL="0" indent="0" algn="just">
              <a:buNone/>
            </a:pPr>
            <a:r>
              <a:rPr lang="en-US" sz="4000" b="1" dirty="0" smtClean="0">
                <a:solidFill>
                  <a:srgbClr val="0070C0"/>
                </a:solidFill>
                <a:latin typeface="Times New Roman" pitchFamily="18" charset="0"/>
                <a:cs typeface="Times New Roman" pitchFamily="18" charset="0"/>
              </a:rPr>
              <a:t>Example for chemical reduction method</a:t>
            </a:r>
          </a:p>
          <a:p>
            <a:pPr marL="0" indent="0" algn="just">
              <a:buNone/>
            </a:pPr>
            <a:r>
              <a:rPr lang="en-US" b="1" dirty="0" smtClean="0">
                <a:solidFill>
                  <a:srgbClr val="FF0000"/>
                </a:solidFill>
                <a:latin typeface="Times New Roman" pitchFamily="18" charset="0"/>
                <a:cs typeface="Times New Roman" pitchFamily="18" charset="0"/>
              </a:rPr>
              <a:t>Reduction </a:t>
            </a:r>
            <a:r>
              <a:rPr lang="en-US" b="1" dirty="0">
                <a:solidFill>
                  <a:srgbClr val="FF0000"/>
                </a:solidFill>
                <a:latin typeface="Times New Roman" pitchFamily="18" charset="0"/>
                <a:cs typeface="Times New Roman" pitchFamily="18" charset="0"/>
              </a:rPr>
              <a:t>of iron oxides</a:t>
            </a:r>
          </a:p>
          <a:p>
            <a:pPr marL="0" indent="0" algn="just">
              <a:buNone/>
            </a:pPr>
            <a:r>
              <a:rPr lang="en-US" dirty="0">
                <a:latin typeface="Times New Roman" pitchFamily="18" charset="0"/>
                <a:cs typeface="Times New Roman" pitchFamily="18" charset="0"/>
              </a:rPr>
              <a:t>Reduction processes are used to produce more than one half of the world production of iron powder for powder metallurgy applications. The input raw materials for its manufacture are iron  oxides which are used especially in a form of ores or scales. They are usually reduced using solid (coke, furnace black) or gaseous (CO, CH4…) reducing agents.</a:t>
            </a:r>
          </a:p>
          <a:p>
            <a:pPr marL="0" indent="0" algn="just">
              <a:buNone/>
            </a:pPr>
            <a:r>
              <a:rPr lang="en-US" dirty="0">
                <a:latin typeface="Times New Roman" pitchFamily="18" charset="0"/>
                <a:cs typeface="Times New Roman" pitchFamily="18" charset="0"/>
              </a:rPr>
              <a:t>When using a solid reducing agent – carbon, reduction by means of a </a:t>
            </a:r>
            <a:r>
              <a:rPr lang="en-US" dirty="0" err="1">
                <a:latin typeface="Times New Roman" pitchFamily="18" charset="0"/>
                <a:cs typeface="Times New Roman" pitchFamily="18" charset="0"/>
              </a:rPr>
              <a:t>vapour</a:t>
            </a:r>
            <a:r>
              <a:rPr lang="en-US" dirty="0">
                <a:latin typeface="Times New Roman" pitchFamily="18" charset="0"/>
                <a:cs typeface="Times New Roman" pitchFamily="18" charset="0"/>
              </a:rPr>
              <a:t> phase occurs  after the initial reaction between the solid phases (oxide-carbon):</a:t>
            </a:r>
          </a:p>
          <a:p>
            <a:pPr marL="0" marR="155575" indent="0" algn="just">
              <a:spcBef>
                <a:spcPts val="610"/>
              </a:spcBef>
              <a:spcAft>
                <a:spcPts val="0"/>
              </a:spcAft>
              <a:buNone/>
            </a:pPr>
            <a:r>
              <a:rPr lang="en-US" dirty="0" err="1">
                <a:latin typeface="Times New Roman" pitchFamily="18" charset="0"/>
                <a:ea typeface="Times New Roman"/>
                <a:cs typeface="Times New Roman" pitchFamily="18" charset="0"/>
              </a:rPr>
              <a:t>MeO</a:t>
            </a:r>
            <a:r>
              <a:rPr lang="en-US" dirty="0">
                <a:latin typeface="Times New Roman" pitchFamily="18" charset="0"/>
                <a:ea typeface="Times New Roman"/>
                <a:cs typeface="Times New Roman" pitchFamily="18" charset="0"/>
              </a:rPr>
              <a:t> + CO « Me + CO</a:t>
            </a:r>
            <a:r>
              <a:rPr lang="en-US" sz="800" dirty="0">
                <a:latin typeface="Times New Roman" pitchFamily="18" charset="0"/>
                <a:ea typeface="Times New Roman"/>
                <a:cs typeface="Times New Roman" pitchFamily="18" charset="0"/>
              </a:rPr>
              <a:t>2</a:t>
            </a:r>
            <a:endParaRPr lang="en-US" dirty="0">
              <a:latin typeface="Times New Roman" pitchFamily="18" charset="0"/>
              <a:ea typeface="Times New Roman"/>
              <a:cs typeface="Times New Roman" pitchFamily="18" charset="0"/>
            </a:endParaRPr>
          </a:p>
          <a:p>
            <a:pPr marL="0" indent="0" algn="just">
              <a:buNone/>
            </a:pPr>
            <a:r>
              <a:rPr lang="en-US" dirty="0" smtClean="0">
                <a:latin typeface="Times New Roman" pitchFamily="18" charset="0"/>
                <a:cs typeface="Times New Roman" pitchFamily="18" charset="0"/>
              </a:rPr>
              <a:t>Except </a:t>
            </a:r>
            <a:r>
              <a:rPr lang="en-US" dirty="0">
                <a:latin typeface="Times New Roman" pitchFamily="18" charset="0"/>
                <a:cs typeface="Times New Roman" pitchFamily="18" charset="0"/>
              </a:rPr>
              <a:t>this main reaction, side reactions, such as carburization of iron, formation of Fe3C carbides, etc. can occur, however, they are insignificant for the particular reduction processes.</a:t>
            </a:r>
          </a:p>
          <a:p>
            <a:pPr marL="0" indent="0" algn="just">
              <a:buNone/>
            </a:pPr>
            <a:r>
              <a:rPr lang="en-US" dirty="0">
                <a:latin typeface="Times New Roman" pitchFamily="18" charset="0"/>
                <a:cs typeface="Times New Roman" pitchFamily="18" charset="0"/>
              </a:rPr>
              <a:t>As a matter of fact, when reducing Fe3O4 using CO at temperatures &lt; 650 °C, no reaction between Fe3O4  and CO occurs.  Also, on the ground of the temperature dependence of the reaction</a:t>
            </a:r>
          </a:p>
          <a:p>
            <a:pPr marL="0" marR="155575" indent="0" algn="just">
              <a:spcBef>
                <a:spcPts val="520"/>
              </a:spcBef>
              <a:spcAft>
                <a:spcPts val="0"/>
              </a:spcAft>
              <a:buNone/>
            </a:pPr>
            <a:r>
              <a:rPr lang="en-US" dirty="0">
                <a:latin typeface="Times New Roman" pitchFamily="18" charset="0"/>
                <a:ea typeface="Times New Roman"/>
                <a:cs typeface="Times New Roman" pitchFamily="18" charset="0"/>
              </a:rPr>
              <a:t>CO</a:t>
            </a:r>
            <a:r>
              <a:rPr lang="en-US" sz="800" dirty="0">
                <a:latin typeface="Times New Roman" pitchFamily="18" charset="0"/>
                <a:ea typeface="Times New Roman"/>
                <a:cs typeface="Times New Roman" pitchFamily="18" charset="0"/>
              </a:rPr>
              <a:t>2  </a:t>
            </a:r>
            <a:r>
              <a:rPr lang="en-US" dirty="0">
                <a:latin typeface="Times New Roman" pitchFamily="18" charset="0"/>
                <a:ea typeface="Times New Roman"/>
                <a:cs typeface="Times New Roman" pitchFamily="18" charset="0"/>
              </a:rPr>
              <a:t>+ C « CO</a:t>
            </a:r>
          </a:p>
          <a:p>
            <a:pPr marL="0" indent="0" algn="just">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65381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20762"/>
          </a:xfrm>
        </p:spPr>
        <p:txBody>
          <a:bodyPr/>
          <a:lstStyle/>
          <a:p>
            <a:pPr marL="457200" marR="0" lvl="1" algn="l" rtl="0">
              <a:spcBef>
                <a:spcPts val="5"/>
              </a:spcBef>
              <a:spcAft>
                <a:spcPts val="0"/>
              </a:spcAft>
              <a:buClr>
                <a:srgbClr val="000080"/>
              </a:buClr>
              <a:buSzPts val="1400"/>
              <a:tabLst>
                <a:tab pos="382270" algn="l"/>
              </a:tabLst>
            </a:pPr>
            <a:r>
              <a:rPr lang="en-US" sz="2800" b="1" dirty="0" smtClean="0">
                <a:solidFill>
                  <a:srgbClr val="0070C0"/>
                </a:solidFill>
                <a:latin typeface="Times New Roman"/>
                <a:ea typeface="Times New Roman"/>
              </a:rPr>
              <a:t>4. </a:t>
            </a:r>
            <a:r>
              <a:rPr lang="en-US" sz="2800" b="1" kern="0" dirty="0" smtClean="0">
                <a:solidFill>
                  <a:srgbClr val="0070C0"/>
                </a:solidFill>
                <a:effectLst/>
                <a:latin typeface="Times New Roman"/>
                <a:ea typeface="Times New Roman"/>
              </a:rPr>
              <a:t>Electrochemical production</a:t>
            </a:r>
            <a:r>
              <a:rPr lang="en-US" sz="2800" b="1" kern="0" spc="-40" dirty="0" smtClean="0">
                <a:solidFill>
                  <a:srgbClr val="0070C0"/>
                </a:solidFill>
                <a:effectLst/>
                <a:latin typeface="Times New Roman"/>
                <a:ea typeface="Times New Roman"/>
              </a:rPr>
              <a:t> </a:t>
            </a:r>
            <a:r>
              <a:rPr lang="en-US" sz="2800" b="1" kern="0" dirty="0" smtClean="0">
                <a:solidFill>
                  <a:srgbClr val="0070C0"/>
                </a:solidFill>
                <a:effectLst/>
                <a:latin typeface="Times New Roman"/>
                <a:ea typeface="Times New Roman"/>
              </a:rPr>
              <a:t>methods</a:t>
            </a:r>
            <a:endParaRPr lang="en-US" dirty="0"/>
          </a:p>
        </p:txBody>
      </p:sp>
      <p:sp>
        <p:nvSpPr>
          <p:cNvPr id="3" name="عنصر نائب للمحتوى 2"/>
          <p:cNvSpPr>
            <a:spLocks noGrp="1"/>
          </p:cNvSpPr>
          <p:nvPr>
            <p:ph idx="1"/>
          </p:nvPr>
        </p:nvSpPr>
        <p:spPr>
          <a:xfrm>
            <a:off x="457200" y="1219200"/>
            <a:ext cx="8229600" cy="4906963"/>
          </a:xfrm>
        </p:spPr>
        <p:txBody>
          <a:bodyPr>
            <a:noAutofit/>
          </a:bodyPr>
          <a:lstStyle/>
          <a:p>
            <a:pPr marL="113030" marR="96520" indent="448945" algn="just">
              <a:lnSpc>
                <a:spcPct val="98000"/>
              </a:lnSpc>
              <a:spcBef>
                <a:spcPts val="585"/>
              </a:spcBef>
              <a:spcAft>
                <a:spcPts val="0"/>
              </a:spcAft>
            </a:pPr>
            <a:r>
              <a:rPr lang="en-US" sz="2400" dirty="0">
                <a:latin typeface="Times New Roman"/>
                <a:ea typeface="Times New Roman"/>
              </a:rPr>
              <a:t>Approximately 60 metals can be successfully obtained via electrolysis, where electric current acts as a reducing agent: An electrolyte can be a solution or a molten salt conducting the current as a result of presence of ions. </a:t>
            </a:r>
            <a:endParaRPr lang="en-US" sz="2400" dirty="0" smtClean="0">
              <a:latin typeface="Times New Roman"/>
              <a:ea typeface="Times New Roman"/>
            </a:endParaRPr>
          </a:p>
          <a:p>
            <a:pPr marL="113030" marR="96520" indent="448945" algn="just">
              <a:lnSpc>
                <a:spcPct val="98000"/>
              </a:lnSpc>
              <a:spcBef>
                <a:spcPts val="585"/>
              </a:spcBef>
              <a:spcAft>
                <a:spcPts val="0"/>
              </a:spcAft>
            </a:pPr>
            <a:r>
              <a:rPr lang="en-US" sz="2400" dirty="0" smtClean="0">
                <a:latin typeface="Times New Roman"/>
                <a:ea typeface="Times New Roman"/>
              </a:rPr>
              <a:t>Electrolysis </a:t>
            </a:r>
            <a:r>
              <a:rPr lang="en-US" sz="2400" dirty="0">
                <a:latin typeface="Times New Roman"/>
                <a:ea typeface="Times New Roman"/>
              </a:rPr>
              <a:t>from water solutions is used to make powder metals not having too high affinity for oxygen as Cu, Fe and Ni. Highly reactive powders (e.g. Be, Ta, </a:t>
            </a:r>
            <a:r>
              <a:rPr lang="en-US" sz="2400" dirty="0" err="1">
                <a:latin typeface="Times New Roman"/>
                <a:ea typeface="Times New Roman"/>
              </a:rPr>
              <a:t>Nb</a:t>
            </a:r>
            <a:r>
              <a:rPr lang="en-US" sz="2400" dirty="0">
                <a:latin typeface="Times New Roman"/>
                <a:ea typeface="Times New Roman"/>
              </a:rPr>
              <a:t>, </a:t>
            </a:r>
            <a:r>
              <a:rPr lang="en-US" sz="2400" dirty="0" err="1">
                <a:latin typeface="Times New Roman"/>
                <a:ea typeface="Times New Roman"/>
              </a:rPr>
              <a:t>Th</a:t>
            </a:r>
            <a:r>
              <a:rPr lang="en-US" sz="2400" dirty="0">
                <a:latin typeface="Times New Roman"/>
                <a:ea typeface="Times New Roman"/>
              </a:rPr>
              <a:t> ,...), which form highly stable oxides, have to be segregated from molten salts by electrolysis</a:t>
            </a:r>
            <a:r>
              <a:rPr lang="en-US" sz="2400" dirty="0" smtClean="0">
                <a:latin typeface="Times New Roman"/>
                <a:ea typeface="Times New Roman"/>
              </a:rPr>
              <a:t>.</a:t>
            </a:r>
            <a:r>
              <a:rPr lang="en-US" sz="2400" dirty="0">
                <a:latin typeface="Times New Roman"/>
                <a:ea typeface="Times New Roman"/>
              </a:rPr>
              <a:t> </a:t>
            </a:r>
            <a:endParaRPr lang="en-US" sz="2400" dirty="0" smtClean="0">
              <a:latin typeface="Times New Roman"/>
              <a:ea typeface="Times New Roman"/>
            </a:endParaRPr>
          </a:p>
          <a:p>
            <a:pPr marL="113030" marR="96520" indent="448945" algn="just">
              <a:lnSpc>
                <a:spcPct val="98000"/>
              </a:lnSpc>
              <a:spcBef>
                <a:spcPts val="585"/>
              </a:spcBef>
              <a:spcAft>
                <a:spcPts val="0"/>
              </a:spcAft>
            </a:pPr>
            <a:r>
              <a:rPr lang="en-US" sz="2400" dirty="0" smtClean="0">
                <a:latin typeface="Times New Roman"/>
                <a:ea typeface="Times New Roman"/>
              </a:rPr>
              <a:t>From the point of view of powder metallurgy, tantalum making from molten salts is of a great significance. </a:t>
            </a:r>
            <a:endParaRPr lang="en-US" sz="2400" dirty="0"/>
          </a:p>
        </p:txBody>
      </p:sp>
    </p:spTree>
    <p:extLst>
      <p:ext uri="{BB962C8B-B14F-4D97-AF65-F5344CB8AC3E}">
        <p14:creationId xmlns:p14="http://schemas.microsoft.com/office/powerpoint/2010/main" val="418105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681086"/>
          </a:xfrm>
        </p:spPr>
        <p:txBody>
          <a:bodyPr>
            <a:normAutofit/>
          </a:bodyPr>
          <a:lstStyle/>
          <a:p>
            <a:pPr marL="113030" marR="96520" lvl="0" indent="448945" algn="just">
              <a:lnSpc>
                <a:spcPct val="98000"/>
              </a:lnSpc>
              <a:spcBef>
                <a:spcPts val="585"/>
              </a:spcBef>
            </a:pPr>
            <a:r>
              <a:rPr lang="en-US" sz="2400" dirty="0">
                <a:solidFill>
                  <a:prstClr val="black"/>
                </a:solidFill>
                <a:latin typeface="Times New Roman"/>
                <a:ea typeface="Times New Roman"/>
              </a:rPr>
              <a:t>While electrolysis from water solutions takes place at slightly elevated temperatures (to 60 °C), electrolysis from molten salts requires quite high temperatures depending on the melting point of an applicable (binary or ternary) salt </a:t>
            </a:r>
            <a:r>
              <a:rPr lang="en-US" sz="2400" dirty="0" err="1">
                <a:solidFill>
                  <a:prstClr val="black"/>
                </a:solidFill>
                <a:latin typeface="Times New Roman"/>
                <a:ea typeface="Times New Roman"/>
              </a:rPr>
              <a:t>eutecticum</a:t>
            </a:r>
            <a:r>
              <a:rPr lang="en-US" sz="2400" dirty="0">
                <a:solidFill>
                  <a:prstClr val="black"/>
                </a:solidFill>
                <a:latin typeface="Times New Roman"/>
                <a:ea typeface="Times New Roman"/>
              </a:rPr>
              <a:t>, which has to contain an appropriate concentration of the metal to  be</a:t>
            </a:r>
            <a:r>
              <a:rPr lang="en-US" sz="2400" spc="-5" dirty="0">
                <a:solidFill>
                  <a:prstClr val="black"/>
                </a:solidFill>
                <a:latin typeface="Times New Roman"/>
                <a:ea typeface="Times New Roman"/>
              </a:rPr>
              <a:t> </a:t>
            </a:r>
            <a:r>
              <a:rPr lang="en-US" sz="2400" dirty="0">
                <a:solidFill>
                  <a:prstClr val="black"/>
                </a:solidFill>
                <a:latin typeface="Times New Roman"/>
                <a:ea typeface="Times New Roman"/>
              </a:rPr>
              <a:t>segregated</a:t>
            </a:r>
            <a:r>
              <a:rPr lang="en-US" sz="2400" dirty="0" smtClean="0">
                <a:solidFill>
                  <a:prstClr val="black"/>
                </a:solidFill>
                <a:latin typeface="Times New Roman"/>
                <a:ea typeface="Times New Roman"/>
              </a:rPr>
              <a:t>.</a:t>
            </a:r>
            <a:endParaRPr lang="en-US" sz="2400" dirty="0" smtClean="0">
              <a:latin typeface="Times New Roman"/>
              <a:ea typeface="Times New Roman"/>
            </a:endParaRPr>
          </a:p>
          <a:p>
            <a:pPr marL="113030" marR="97790" indent="448945" algn="just">
              <a:spcBef>
                <a:spcPts val="595"/>
              </a:spcBef>
              <a:spcAft>
                <a:spcPts val="0"/>
              </a:spcAft>
            </a:pPr>
            <a:r>
              <a:rPr lang="en-US" sz="2400" dirty="0" smtClean="0">
                <a:latin typeface="Times New Roman"/>
                <a:ea typeface="Times New Roman"/>
              </a:rPr>
              <a:t>In </a:t>
            </a:r>
            <a:r>
              <a:rPr lang="en-US" sz="2400" dirty="0">
                <a:latin typeface="Times New Roman"/>
                <a:ea typeface="Times New Roman"/>
              </a:rPr>
              <a:t>a simple event, electrolysis runs on two electrodes connected to direct current, where an anode is made of metal the ions of which are in the solution. When electric current passes across, the metal on the </a:t>
            </a:r>
            <a:r>
              <a:rPr lang="en-US" sz="2400" u="sng" dirty="0">
                <a:latin typeface="Times New Roman"/>
                <a:ea typeface="Times New Roman"/>
              </a:rPr>
              <a:t>anode </a:t>
            </a:r>
            <a:r>
              <a:rPr lang="en-US" sz="2400" dirty="0">
                <a:latin typeface="Times New Roman"/>
                <a:ea typeface="Times New Roman"/>
              </a:rPr>
              <a:t>(positive electrode) becomes dissolved and on the </a:t>
            </a:r>
            <a:r>
              <a:rPr lang="en-US" sz="2400" u="sng" dirty="0" smtClean="0">
                <a:latin typeface="Times New Roman"/>
                <a:ea typeface="Times New Roman"/>
              </a:rPr>
              <a:t>cathode </a:t>
            </a:r>
            <a:r>
              <a:rPr lang="en-US" sz="2400" dirty="0" smtClean="0">
                <a:latin typeface="Times New Roman"/>
                <a:ea typeface="Times New Roman"/>
              </a:rPr>
              <a:t>(negative electrode) becomes </a:t>
            </a:r>
            <a:r>
              <a:rPr lang="en-US" sz="2400" dirty="0">
                <a:latin typeface="Times New Roman"/>
                <a:ea typeface="Times New Roman"/>
              </a:rPr>
              <a:t>segregated. During electrolysis a migration of positive ions (</a:t>
            </a:r>
            <a:r>
              <a:rPr lang="en-US" sz="2400" dirty="0" err="1">
                <a:latin typeface="Times New Roman"/>
                <a:ea typeface="Times New Roman"/>
              </a:rPr>
              <a:t>cations</a:t>
            </a:r>
            <a:r>
              <a:rPr lang="en-US" sz="2400" dirty="0">
                <a:latin typeface="Times New Roman"/>
                <a:ea typeface="Times New Roman"/>
              </a:rPr>
              <a:t>) to the negative electrode (cathode) and negative ions (anions) to the positive electrode occurs (Fig. </a:t>
            </a:r>
            <a:r>
              <a:rPr lang="en-US" sz="2400" dirty="0" smtClean="0">
                <a:latin typeface="Times New Roman"/>
                <a:ea typeface="Times New Roman"/>
              </a:rPr>
              <a:t>2).</a:t>
            </a:r>
            <a:endParaRPr lang="en-US" sz="2400" dirty="0">
              <a:latin typeface="Times New Roman"/>
              <a:ea typeface="Times New Roman"/>
            </a:endParaRPr>
          </a:p>
          <a:p>
            <a:pPr marL="0" indent="0">
              <a:buNone/>
            </a:pPr>
            <a:endParaRPr lang="en-US" sz="2400" b="1" dirty="0" smtClean="0">
              <a:latin typeface="Times New Roman"/>
              <a:ea typeface="Times New Roman"/>
            </a:endParaRPr>
          </a:p>
        </p:txBody>
      </p:sp>
    </p:spTree>
    <p:extLst>
      <p:ext uri="{BB962C8B-B14F-4D97-AF65-F5344CB8AC3E}">
        <p14:creationId xmlns:p14="http://schemas.microsoft.com/office/powerpoint/2010/main" val="230656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399" y="304800"/>
            <a:ext cx="5029200" cy="5343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2572093" y="5791200"/>
            <a:ext cx="4514507" cy="461665"/>
          </a:xfrm>
          <a:prstGeom prst="rect">
            <a:avLst/>
          </a:prstGeom>
        </p:spPr>
        <p:txBody>
          <a:bodyPr wrap="square">
            <a:spAutoFit/>
          </a:bodyPr>
          <a:lstStyle/>
          <a:p>
            <a:pPr lvl="0">
              <a:spcBef>
                <a:spcPct val="20000"/>
              </a:spcBef>
            </a:pPr>
            <a:r>
              <a:rPr lang="en-US" sz="2400" b="1" dirty="0" smtClean="0">
                <a:solidFill>
                  <a:prstClr val="black"/>
                </a:solidFill>
                <a:latin typeface="Times New Roman"/>
                <a:ea typeface="Times New Roman"/>
              </a:rPr>
              <a:t>Fig</a:t>
            </a:r>
            <a:r>
              <a:rPr lang="en-US" sz="2400" b="1" dirty="0" smtClean="0">
                <a:solidFill>
                  <a:prstClr val="black"/>
                </a:solidFill>
                <a:latin typeface="Times New Roman"/>
                <a:ea typeface="Times New Roman"/>
              </a:rPr>
              <a:t>ure </a:t>
            </a:r>
            <a:r>
              <a:rPr lang="en-US" sz="2400" b="1" dirty="0" smtClean="0">
                <a:solidFill>
                  <a:prstClr val="black"/>
                </a:solidFill>
                <a:latin typeface="Times New Roman"/>
                <a:ea typeface="Times New Roman"/>
              </a:rPr>
              <a:t>(2) </a:t>
            </a:r>
            <a:r>
              <a:rPr lang="en-US" sz="2400" dirty="0">
                <a:solidFill>
                  <a:prstClr val="black"/>
                </a:solidFill>
                <a:latin typeface="Times New Roman"/>
                <a:ea typeface="Times New Roman"/>
              </a:rPr>
              <a:t>Electrolysis principle</a:t>
            </a:r>
            <a:endParaRPr lang="en-US" sz="2200" dirty="0">
              <a:solidFill>
                <a:prstClr val="black"/>
              </a:solidFill>
            </a:endParaRPr>
          </a:p>
        </p:txBody>
      </p:sp>
    </p:spTree>
    <p:extLst>
      <p:ext uri="{BB962C8B-B14F-4D97-AF65-F5344CB8AC3E}">
        <p14:creationId xmlns:p14="http://schemas.microsoft.com/office/powerpoint/2010/main" val="332738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685800"/>
            <a:ext cx="8229600" cy="5715000"/>
          </a:xfrm>
        </p:spPr>
        <p:txBody>
          <a:bodyPr>
            <a:noAutofit/>
          </a:bodyPr>
          <a:lstStyle/>
          <a:p>
            <a:pPr marL="113030" marR="96520" indent="448945" algn="just">
              <a:spcBef>
                <a:spcPts val="0"/>
              </a:spcBef>
              <a:spcAft>
                <a:spcPts val="0"/>
              </a:spcAft>
            </a:pPr>
            <a:r>
              <a:rPr lang="en-US" sz="2400" u="sng" dirty="0">
                <a:latin typeface="Times New Roman"/>
                <a:ea typeface="Times New Roman"/>
              </a:rPr>
              <a:t>Reduction </a:t>
            </a:r>
            <a:r>
              <a:rPr lang="en-US" sz="2400" dirty="0">
                <a:latin typeface="Times New Roman"/>
                <a:ea typeface="Times New Roman"/>
              </a:rPr>
              <a:t>takes place on the cathode – electropositive components are segregated (metals, hydrogen); </a:t>
            </a:r>
            <a:r>
              <a:rPr lang="en-US" sz="2400" u="sng" dirty="0">
                <a:latin typeface="Times New Roman"/>
                <a:ea typeface="Times New Roman"/>
              </a:rPr>
              <a:t>oxidation </a:t>
            </a:r>
            <a:r>
              <a:rPr lang="en-US" sz="2400" dirty="0">
                <a:latin typeface="Times New Roman"/>
                <a:ea typeface="Times New Roman"/>
              </a:rPr>
              <a:t>takes place on the anode – electronegative components are segregated. </a:t>
            </a:r>
            <a:endParaRPr lang="en-US" sz="2400" dirty="0" smtClean="0">
              <a:latin typeface="Times New Roman"/>
              <a:ea typeface="Times New Roman"/>
            </a:endParaRPr>
          </a:p>
          <a:p>
            <a:pPr marL="113030" marR="96520" indent="0" algn="just">
              <a:spcBef>
                <a:spcPts val="0"/>
              </a:spcBef>
              <a:spcAft>
                <a:spcPts val="0"/>
              </a:spcAft>
              <a:buNone/>
            </a:pPr>
            <a:endParaRPr lang="en-US" sz="2400" dirty="0" smtClean="0">
              <a:latin typeface="Times New Roman"/>
              <a:ea typeface="Times New Roman"/>
            </a:endParaRPr>
          </a:p>
          <a:p>
            <a:pPr marL="113030" marR="96520" indent="448945" algn="just">
              <a:spcBef>
                <a:spcPts val="0"/>
              </a:spcBef>
              <a:spcAft>
                <a:spcPts val="0"/>
              </a:spcAft>
            </a:pPr>
            <a:r>
              <a:rPr lang="en-US" sz="2400" dirty="0" smtClean="0">
                <a:latin typeface="Times New Roman"/>
                <a:ea typeface="Times New Roman"/>
              </a:rPr>
              <a:t>The </a:t>
            </a:r>
            <a:r>
              <a:rPr lang="en-US" sz="2400" dirty="0">
                <a:latin typeface="Times New Roman"/>
                <a:ea typeface="Times New Roman"/>
              </a:rPr>
              <a:t>lowest voltage which has to be imposed on the electrodes, so that continuous electric current can pass across and electrolysis can run, is called the </a:t>
            </a:r>
            <a:r>
              <a:rPr lang="en-US" sz="2400" u="sng" dirty="0">
                <a:latin typeface="Times New Roman"/>
                <a:ea typeface="Times New Roman"/>
              </a:rPr>
              <a:t>decomposition voltage</a:t>
            </a:r>
            <a:r>
              <a:rPr lang="en-US" sz="2400" dirty="0" smtClean="0">
                <a:latin typeface="Times New Roman"/>
                <a:ea typeface="Times New Roman"/>
              </a:rPr>
              <a:t>.</a:t>
            </a:r>
          </a:p>
          <a:p>
            <a:pPr marL="113030" marR="96520" indent="0" algn="just">
              <a:spcBef>
                <a:spcPts val="0"/>
              </a:spcBef>
              <a:spcAft>
                <a:spcPts val="0"/>
              </a:spcAft>
              <a:buNone/>
            </a:pPr>
            <a:endParaRPr lang="en-US" sz="2400" dirty="0">
              <a:latin typeface="Times New Roman"/>
              <a:ea typeface="Times New Roman"/>
            </a:endParaRPr>
          </a:p>
          <a:p>
            <a:pPr marL="113030" marR="98425" indent="448945" algn="just">
              <a:spcBef>
                <a:spcPts val="360"/>
              </a:spcBef>
              <a:spcAft>
                <a:spcPts val="0"/>
              </a:spcAft>
            </a:pPr>
            <a:r>
              <a:rPr lang="en-US" sz="2400" dirty="0">
                <a:latin typeface="Times New Roman"/>
                <a:ea typeface="Times New Roman"/>
              </a:rPr>
              <a:t>The basic characteristics of powders made using electrolysis is their high purity and a  dendritic or sponge structure, good compressibility, high strength of non-sintered compacts and high activity at </a:t>
            </a:r>
            <a:r>
              <a:rPr lang="en-US" sz="2400" dirty="0" smtClean="0">
                <a:latin typeface="Times New Roman"/>
                <a:ea typeface="Times New Roman"/>
              </a:rPr>
              <a:t>sintering</a:t>
            </a:r>
            <a:endParaRPr lang="en-US" sz="2400" dirty="0"/>
          </a:p>
        </p:txBody>
      </p:sp>
    </p:spTree>
    <p:extLst>
      <p:ext uri="{BB962C8B-B14F-4D97-AF65-F5344CB8AC3E}">
        <p14:creationId xmlns:p14="http://schemas.microsoft.com/office/powerpoint/2010/main" val="1878173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381000"/>
            <a:ext cx="8382000" cy="5791200"/>
          </a:xfrm>
        </p:spPr>
        <p:txBody>
          <a:bodyPr>
            <a:noAutofit/>
          </a:bodyPr>
          <a:lstStyle/>
          <a:p>
            <a:pPr marL="113030" marR="98425" lvl="0" indent="448945" algn="just">
              <a:spcBef>
                <a:spcPts val="360"/>
              </a:spcBef>
            </a:pPr>
            <a:r>
              <a:rPr lang="en-US" sz="2200" dirty="0" smtClean="0">
                <a:solidFill>
                  <a:prstClr val="black"/>
                </a:solidFill>
                <a:latin typeface="Times New Roman"/>
                <a:ea typeface="Times New Roman"/>
              </a:rPr>
              <a:t>However</a:t>
            </a:r>
            <a:r>
              <a:rPr lang="en-US" sz="2200" dirty="0">
                <a:solidFill>
                  <a:prstClr val="black"/>
                </a:solidFill>
                <a:latin typeface="Times New Roman"/>
                <a:ea typeface="Times New Roman"/>
              </a:rPr>
              <a:t>, the following disadvantages are connected with the process of the manufacture of powders using</a:t>
            </a:r>
            <a:r>
              <a:rPr lang="en-US" sz="2200" spc="-60" dirty="0">
                <a:solidFill>
                  <a:prstClr val="black"/>
                </a:solidFill>
                <a:latin typeface="Times New Roman"/>
                <a:ea typeface="Times New Roman"/>
              </a:rPr>
              <a:t> </a:t>
            </a:r>
            <a:r>
              <a:rPr lang="en-US" sz="2200" dirty="0">
                <a:solidFill>
                  <a:prstClr val="black"/>
                </a:solidFill>
                <a:latin typeface="Times New Roman"/>
                <a:ea typeface="Times New Roman"/>
              </a:rPr>
              <a:t>electrolysis:</a:t>
            </a:r>
          </a:p>
          <a:p>
            <a:pPr marL="0" marR="102235" lvl="0" indent="0" algn="just">
              <a:spcBef>
                <a:spcPts val="0"/>
              </a:spcBef>
              <a:buSzPts val="1100"/>
              <a:buNone/>
              <a:tabLst>
                <a:tab pos="385445" algn="l"/>
              </a:tabLst>
            </a:pPr>
            <a:r>
              <a:rPr lang="en-US" sz="2200" dirty="0" smtClean="0">
                <a:solidFill>
                  <a:prstClr val="black"/>
                </a:solidFill>
                <a:latin typeface="Times New Roman"/>
                <a:ea typeface="Times New Roman"/>
              </a:rPr>
              <a:t>- the </a:t>
            </a:r>
            <a:r>
              <a:rPr lang="en-US" sz="2200" dirty="0">
                <a:solidFill>
                  <a:prstClr val="black"/>
                </a:solidFill>
                <a:latin typeface="Times New Roman"/>
                <a:ea typeface="Times New Roman"/>
              </a:rPr>
              <a:t>process requires to refine the electrolyte from residual impurities, in particular from salt residues after the fusible</a:t>
            </a:r>
            <a:r>
              <a:rPr lang="en-US" sz="2200" spc="-65" dirty="0">
                <a:solidFill>
                  <a:prstClr val="black"/>
                </a:solidFill>
                <a:latin typeface="Times New Roman"/>
                <a:ea typeface="Times New Roman"/>
              </a:rPr>
              <a:t> </a:t>
            </a:r>
            <a:r>
              <a:rPr lang="en-US" sz="2200" dirty="0">
                <a:solidFill>
                  <a:prstClr val="black"/>
                </a:solidFill>
                <a:latin typeface="Times New Roman"/>
                <a:ea typeface="Times New Roman"/>
              </a:rPr>
              <a:t>electrolysis</a:t>
            </a:r>
          </a:p>
          <a:p>
            <a:pPr marL="0" lvl="0" indent="0" algn="just">
              <a:spcBef>
                <a:spcPts val="0"/>
              </a:spcBef>
              <a:buSzPts val="1100"/>
              <a:buNone/>
              <a:tabLst>
                <a:tab pos="385445" algn="l"/>
              </a:tabLst>
            </a:pPr>
            <a:r>
              <a:rPr lang="en-US" sz="2200" dirty="0" smtClean="0">
                <a:solidFill>
                  <a:prstClr val="black"/>
                </a:solidFill>
                <a:latin typeface="Times New Roman"/>
                <a:ea typeface="Times New Roman"/>
              </a:rPr>
              <a:t>- high </a:t>
            </a:r>
            <a:r>
              <a:rPr lang="en-US" sz="2200" dirty="0">
                <a:solidFill>
                  <a:prstClr val="black"/>
                </a:solidFill>
                <a:latin typeface="Times New Roman"/>
                <a:ea typeface="Times New Roman"/>
              </a:rPr>
              <a:t>cost of electric</a:t>
            </a:r>
            <a:r>
              <a:rPr lang="en-US" sz="2200" spc="-40" dirty="0">
                <a:solidFill>
                  <a:prstClr val="black"/>
                </a:solidFill>
                <a:latin typeface="Times New Roman"/>
                <a:ea typeface="Times New Roman"/>
              </a:rPr>
              <a:t> </a:t>
            </a:r>
            <a:r>
              <a:rPr lang="en-US" sz="2200" dirty="0">
                <a:solidFill>
                  <a:prstClr val="black"/>
                </a:solidFill>
                <a:latin typeface="Times New Roman"/>
                <a:ea typeface="Times New Roman"/>
              </a:rPr>
              <a:t>power</a:t>
            </a:r>
          </a:p>
          <a:p>
            <a:pPr marL="0" lvl="0" indent="0" algn="just">
              <a:spcBef>
                <a:spcPts val="5"/>
              </a:spcBef>
              <a:buSzPts val="1100"/>
              <a:buNone/>
              <a:tabLst>
                <a:tab pos="385445" algn="l"/>
              </a:tabLst>
            </a:pPr>
            <a:r>
              <a:rPr lang="en-US" sz="2200" dirty="0" smtClean="0">
                <a:solidFill>
                  <a:prstClr val="black"/>
                </a:solidFill>
                <a:latin typeface="Times New Roman"/>
                <a:ea typeface="Times New Roman"/>
              </a:rPr>
              <a:t>- only </a:t>
            </a:r>
            <a:r>
              <a:rPr lang="en-US" sz="2200" dirty="0">
                <a:solidFill>
                  <a:prstClr val="black"/>
                </a:solidFill>
                <a:latin typeface="Times New Roman"/>
                <a:ea typeface="Times New Roman"/>
              </a:rPr>
              <a:t>the manufacture of elementary powders is of a practical</a:t>
            </a:r>
            <a:r>
              <a:rPr lang="en-US" sz="2200" spc="-95" dirty="0">
                <a:solidFill>
                  <a:prstClr val="black"/>
                </a:solidFill>
                <a:latin typeface="Times New Roman"/>
                <a:ea typeface="Times New Roman"/>
              </a:rPr>
              <a:t> </a:t>
            </a:r>
            <a:r>
              <a:rPr lang="en-US" sz="2200" dirty="0">
                <a:solidFill>
                  <a:prstClr val="black"/>
                </a:solidFill>
                <a:latin typeface="Times New Roman"/>
                <a:ea typeface="Times New Roman"/>
              </a:rPr>
              <a:t>significance</a:t>
            </a:r>
          </a:p>
          <a:p>
            <a:pPr marL="0" marR="979170" lvl="0" indent="0" algn="just">
              <a:spcBef>
                <a:spcPts val="0"/>
              </a:spcBef>
              <a:buSzPts val="1100"/>
              <a:buNone/>
              <a:tabLst>
                <a:tab pos="385445" algn="l"/>
              </a:tabLst>
            </a:pPr>
            <a:r>
              <a:rPr lang="en-US" sz="2200" dirty="0" smtClean="0">
                <a:solidFill>
                  <a:prstClr val="black"/>
                </a:solidFill>
                <a:latin typeface="Times New Roman"/>
                <a:ea typeface="Times New Roman"/>
              </a:rPr>
              <a:t>- the </a:t>
            </a:r>
            <a:r>
              <a:rPr lang="en-US" sz="2200" dirty="0">
                <a:solidFill>
                  <a:prstClr val="black"/>
                </a:solidFill>
                <a:latin typeface="Times New Roman"/>
                <a:ea typeface="Times New Roman"/>
              </a:rPr>
              <a:t>resulting product has to be cleaned and disintegrated, which means extra costs. Main parameters affecting a dimension, shape and structure of</a:t>
            </a:r>
            <a:r>
              <a:rPr lang="en-US" sz="2200" spc="-115" dirty="0">
                <a:solidFill>
                  <a:prstClr val="black"/>
                </a:solidFill>
                <a:latin typeface="Times New Roman"/>
                <a:ea typeface="Times New Roman"/>
              </a:rPr>
              <a:t> </a:t>
            </a:r>
            <a:r>
              <a:rPr lang="en-US" sz="2200" dirty="0">
                <a:solidFill>
                  <a:prstClr val="black"/>
                </a:solidFill>
                <a:latin typeface="Times New Roman"/>
                <a:ea typeface="Times New Roman"/>
              </a:rPr>
              <a:t>particles:</a:t>
            </a:r>
          </a:p>
          <a:p>
            <a:pPr lvl="2" algn="just">
              <a:spcBef>
                <a:spcPts val="0"/>
              </a:spcBef>
              <a:buSzPts val="1100"/>
              <a:buFont typeface="Wingdings"/>
              <a:buChar char=""/>
              <a:tabLst>
                <a:tab pos="385445" algn="l"/>
              </a:tabLst>
            </a:pPr>
            <a:r>
              <a:rPr lang="en-US" sz="2200" dirty="0">
                <a:solidFill>
                  <a:prstClr val="black"/>
                </a:solidFill>
                <a:latin typeface="Times New Roman"/>
                <a:ea typeface="Wingdings"/>
                <a:cs typeface="Wingdings"/>
              </a:rPr>
              <a:t>current</a:t>
            </a:r>
            <a:r>
              <a:rPr lang="en-US" sz="2200" spc="-30" dirty="0">
                <a:solidFill>
                  <a:prstClr val="black"/>
                </a:solidFill>
                <a:latin typeface="Times New Roman"/>
                <a:ea typeface="Wingdings"/>
                <a:cs typeface="Wingdings"/>
              </a:rPr>
              <a:t> </a:t>
            </a:r>
            <a:r>
              <a:rPr lang="en-US" sz="2200" dirty="0">
                <a:solidFill>
                  <a:prstClr val="black"/>
                </a:solidFill>
                <a:latin typeface="Times New Roman"/>
                <a:ea typeface="Wingdings"/>
                <a:cs typeface="Wingdings"/>
              </a:rPr>
              <a:t>density;</a:t>
            </a:r>
          </a:p>
          <a:p>
            <a:pPr lvl="2" algn="just">
              <a:spcBef>
                <a:spcPts val="260"/>
              </a:spcBef>
              <a:buSzPts val="1100"/>
              <a:buFont typeface="Wingdings"/>
              <a:buChar char=""/>
              <a:tabLst>
                <a:tab pos="385445" algn="l"/>
              </a:tabLst>
            </a:pPr>
            <a:r>
              <a:rPr lang="en-US" sz="2200" dirty="0">
                <a:solidFill>
                  <a:prstClr val="black"/>
                </a:solidFill>
                <a:latin typeface="Times New Roman"/>
                <a:ea typeface="Wingdings"/>
                <a:cs typeface="Wingdings"/>
              </a:rPr>
              <a:t>metal ion</a:t>
            </a:r>
            <a:r>
              <a:rPr lang="en-US" sz="2200" spc="-30" dirty="0">
                <a:solidFill>
                  <a:prstClr val="black"/>
                </a:solidFill>
                <a:latin typeface="Times New Roman"/>
                <a:ea typeface="Wingdings"/>
                <a:cs typeface="Wingdings"/>
              </a:rPr>
              <a:t> </a:t>
            </a:r>
            <a:r>
              <a:rPr lang="en-US" sz="2200" dirty="0">
                <a:solidFill>
                  <a:prstClr val="black"/>
                </a:solidFill>
                <a:latin typeface="Times New Roman"/>
                <a:ea typeface="Wingdings"/>
                <a:cs typeface="Wingdings"/>
              </a:rPr>
              <a:t>concentration;</a:t>
            </a:r>
          </a:p>
          <a:p>
            <a:pPr lvl="2" algn="just">
              <a:spcBef>
                <a:spcPts val="260"/>
              </a:spcBef>
              <a:buSzPts val="1100"/>
              <a:buFont typeface="Wingdings"/>
              <a:buChar char=""/>
              <a:tabLst>
                <a:tab pos="385445" algn="l"/>
              </a:tabLst>
            </a:pPr>
            <a:r>
              <a:rPr lang="en-US" sz="2200" dirty="0">
                <a:solidFill>
                  <a:prstClr val="black"/>
                </a:solidFill>
                <a:latin typeface="Times New Roman"/>
                <a:ea typeface="Wingdings"/>
                <a:cs typeface="Wingdings"/>
              </a:rPr>
              <a:t>electrolyte</a:t>
            </a:r>
            <a:r>
              <a:rPr lang="en-US" sz="2200" spc="-55" dirty="0">
                <a:solidFill>
                  <a:prstClr val="black"/>
                </a:solidFill>
                <a:latin typeface="Times New Roman"/>
                <a:ea typeface="Wingdings"/>
                <a:cs typeface="Wingdings"/>
              </a:rPr>
              <a:t> </a:t>
            </a:r>
            <a:r>
              <a:rPr lang="en-US" sz="2200" dirty="0">
                <a:solidFill>
                  <a:prstClr val="black"/>
                </a:solidFill>
                <a:latin typeface="Times New Roman"/>
                <a:ea typeface="Wingdings"/>
                <a:cs typeface="Wingdings"/>
              </a:rPr>
              <a:t>conductivity;</a:t>
            </a:r>
          </a:p>
          <a:p>
            <a:pPr lvl="2" algn="just">
              <a:spcBef>
                <a:spcPts val="270"/>
              </a:spcBef>
              <a:buSzPts val="1100"/>
              <a:buFont typeface="Wingdings"/>
              <a:buChar char=""/>
              <a:tabLst>
                <a:tab pos="385445" algn="l"/>
              </a:tabLst>
            </a:pPr>
            <a:r>
              <a:rPr lang="en-US" sz="2200" dirty="0">
                <a:solidFill>
                  <a:prstClr val="black"/>
                </a:solidFill>
                <a:latin typeface="Times New Roman"/>
                <a:ea typeface="Wingdings"/>
                <a:cs typeface="Wingdings"/>
              </a:rPr>
              <a:t>temperature;</a:t>
            </a:r>
          </a:p>
          <a:p>
            <a:pPr lvl="2" algn="just">
              <a:spcBef>
                <a:spcPts val="260"/>
              </a:spcBef>
              <a:buSzPts val="1100"/>
              <a:buFont typeface="Wingdings"/>
              <a:buChar char=""/>
              <a:tabLst>
                <a:tab pos="385445" algn="l"/>
              </a:tabLst>
            </a:pPr>
            <a:r>
              <a:rPr lang="en-US" sz="2200" dirty="0">
                <a:solidFill>
                  <a:prstClr val="black"/>
                </a:solidFill>
                <a:latin typeface="Times New Roman"/>
                <a:ea typeface="Wingdings"/>
                <a:cs typeface="Wingdings"/>
              </a:rPr>
              <a:t>bath</a:t>
            </a:r>
            <a:r>
              <a:rPr lang="en-US" sz="2200" spc="-25" dirty="0">
                <a:solidFill>
                  <a:prstClr val="black"/>
                </a:solidFill>
                <a:latin typeface="Times New Roman"/>
                <a:ea typeface="Wingdings"/>
                <a:cs typeface="Wingdings"/>
              </a:rPr>
              <a:t> </a:t>
            </a:r>
            <a:r>
              <a:rPr lang="en-US" sz="2200" dirty="0">
                <a:solidFill>
                  <a:prstClr val="black"/>
                </a:solidFill>
                <a:latin typeface="Times New Roman"/>
                <a:ea typeface="Wingdings"/>
                <a:cs typeface="Wingdings"/>
              </a:rPr>
              <a:t>circulation;</a:t>
            </a:r>
          </a:p>
          <a:p>
            <a:pPr lvl="2" algn="just">
              <a:spcBef>
                <a:spcPts val="260"/>
              </a:spcBef>
              <a:buSzPts val="1100"/>
              <a:buFont typeface="Wingdings"/>
              <a:buChar char=""/>
              <a:tabLst>
                <a:tab pos="385445" algn="l"/>
              </a:tabLst>
            </a:pPr>
            <a:r>
              <a:rPr lang="en-US" sz="2200" dirty="0">
                <a:solidFill>
                  <a:prstClr val="black"/>
                </a:solidFill>
                <a:latin typeface="Times New Roman"/>
                <a:ea typeface="Wingdings"/>
                <a:cs typeface="Wingdings"/>
              </a:rPr>
              <a:t>in special cases an addition of surface-active substances to constraint the growth of</a:t>
            </a:r>
            <a:r>
              <a:rPr lang="en-US" sz="2200" spc="-125" dirty="0">
                <a:solidFill>
                  <a:prstClr val="black"/>
                </a:solidFill>
                <a:latin typeface="Times New Roman"/>
                <a:ea typeface="Wingdings"/>
                <a:cs typeface="Wingdings"/>
              </a:rPr>
              <a:t> </a:t>
            </a:r>
            <a:r>
              <a:rPr lang="en-US" sz="2200" dirty="0">
                <a:solidFill>
                  <a:prstClr val="black"/>
                </a:solidFill>
                <a:latin typeface="Times New Roman"/>
                <a:ea typeface="Wingdings"/>
                <a:cs typeface="Wingdings"/>
              </a:rPr>
              <a:t>nuclei.</a:t>
            </a:r>
          </a:p>
          <a:p>
            <a:pPr marL="0" indent="0" algn="just">
              <a:buNone/>
            </a:pPr>
            <a:endParaRPr lang="en-US" sz="2200" dirty="0"/>
          </a:p>
        </p:txBody>
      </p:sp>
    </p:spTree>
    <p:extLst>
      <p:ext uri="{BB962C8B-B14F-4D97-AF65-F5344CB8AC3E}">
        <p14:creationId xmlns:p14="http://schemas.microsoft.com/office/powerpoint/2010/main" val="121170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6859</TotalTime>
  <Words>939</Words>
  <Application>Microsoft Office PowerPoint</Application>
  <PresentationFormat>عرض على الشاشة (3:4)‏</PresentationFormat>
  <Paragraphs>40</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انقلاب</vt:lpstr>
      <vt:lpstr>3. Chemical production methods</vt:lpstr>
      <vt:lpstr>عرض تقديمي في PowerPoint</vt:lpstr>
      <vt:lpstr>Figure (1): Iron powders produced by decomposition of iron pentacarbonyl; particle sizes range from about 0.25 to 3.0 mm (10–125 m-in). (Photo courtesy of GAF Chemicals Corporation, Advanced Materials Division.)</vt:lpstr>
      <vt:lpstr>عرض تقديمي في PowerPoint</vt:lpstr>
      <vt:lpstr>4. Electrochemical production methods</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POWDER METALLURGY Lecture (3)</dc:title>
  <dc:creator>eng sona</dc:creator>
  <cp:lastModifiedBy>DR.Ahmed Saker 2O11</cp:lastModifiedBy>
  <cp:revision>30</cp:revision>
  <dcterms:created xsi:type="dcterms:W3CDTF">2006-08-16T00:00:00Z</dcterms:created>
  <dcterms:modified xsi:type="dcterms:W3CDTF">2020-04-19T19:58:43Z</dcterms:modified>
</cp:coreProperties>
</file>